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53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8000" dirty="0" smtClean="0">
                <a:solidFill>
                  <a:schemeClr val="accent2">
                    <a:lumMod val="75000"/>
                  </a:schemeClr>
                </a:solidFill>
              </a:rPr>
              <a:t>V JORNADAS IAD </a:t>
            </a:r>
            <a:r>
              <a:rPr lang="pt-PT" sz="53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t-PT" sz="53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7" name="Content Placeholder 6" descr="11731593_862125883824372_9024290608826062217_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5486400"/>
            <a:ext cx="5867400" cy="10668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14400" y="1828800"/>
            <a:ext cx="7391400" cy="2971800"/>
          </a:xfrm>
        </p:spPr>
        <p:txBody>
          <a:bodyPr>
            <a:normAutofit fontScale="32500" lnSpcReduction="20000"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 algn="ctr"/>
            <a:r>
              <a:rPr lang="pt-PT" sz="16600" b="1" dirty="0" smtClean="0">
                <a:solidFill>
                  <a:schemeClr val="accent2">
                    <a:lumMod val="50000"/>
                  </a:schemeClr>
                </a:solidFill>
              </a:rPr>
              <a:t>O CRITÉRIO DAS NOMEAÇÕES NO ACTUAL MAPA JUDICIÁRIO</a:t>
            </a:r>
          </a:p>
          <a:p>
            <a:pPr algn="ctr"/>
            <a:endParaRPr lang="pt-PT" sz="77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77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pt-PT" sz="6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 algn="ctr">
              <a:buNone/>
            </a:pPr>
            <a:endParaRPr lang="pt-PT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pt-PT" b="1" dirty="0" smtClean="0">
                <a:solidFill>
                  <a:schemeClr val="accent2">
                    <a:lumMod val="50000"/>
                  </a:schemeClr>
                </a:solidFill>
              </a:rPr>
              <a:t>Organização do Sistema Judiciário: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Lei 62/2013, 26 de Agosto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Decreto-Lei 49/2014, 27 de Março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sz="1600" b="1" dirty="0" smtClean="0">
                <a:solidFill>
                  <a:schemeClr val="accent6">
                    <a:lumMod val="50000"/>
                  </a:schemeClr>
                </a:solidFill>
              </a:rPr>
              <a:t>EM VIGOR DESDE</a:t>
            </a:r>
          </a:p>
          <a:p>
            <a:pPr algn="ctr"/>
            <a:r>
              <a:rPr lang="pt-PT" sz="3600" b="1" dirty="0" smtClean="0">
                <a:solidFill>
                  <a:schemeClr val="accent6">
                    <a:lumMod val="50000"/>
                  </a:schemeClr>
                </a:solidFill>
              </a:rPr>
              <a:t>1 de SETEMBRO de 2014</a:t>
            </a:r>
            <a:endParaRPr lang="pt-PT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1"/>
            <a:ext cx="1295399" cy="1066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914400" cy="565150"/>
          </a:xfrm>
        </p:spPr>
        <p:txBody>
          <a:bodyPr>
            <a:normAutofit/>
          </a:bodyPr>
          <a:lstStyle/>
          <a:p>
            <a:endParaRPr lang="pt-PT" sz="1600" dirty="0"/>
          </a:p>
        </p:txBody>
      </p:sp>
      <p:pic>
        <p:nvPicPr>
          <p:cNvPr id="5" name="Content Placeholder 4" descr="824216 map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52400"/>
            <a:ext cx="3962400" cy="6477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2">
                    <a:lumMod val="50000"/>
                  </a:schemeClr>
                </a:solidFill>
              </a:rPr>
              <a:t>23 COMARCAS</a:t>
            </a:r>
          </a:p>
          <a:p>
            <a:endParaRPr lang="pt-PT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pt-PT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pt-PT" sz="3600" dirty="0" smtClean="0">
                <a:solidFill>
                  <a:schemeClr val="accent2">
                    <a:lumMod val="50000"/>
                  </a:schemeClr>
                </a:solidFill>
              </a:rPr>
              <a:t>18 DISTRITOS</a:t>
            </a:r>
          </a:p>
          <a:p>
            <a:pPr algn="ctr"/>
            <a:r>
              <a:rPr lang="pt-PT" sz="3600" dirty="0" smtClean="0">
                <a:solidFill>
                  <a:schemeClr val="accent2">
                    <a:lumMod val="50000"/>
                  </a:schemeClr>
                </a:solidFill>
              </a:rPr>
              <a:t>+</a:t>
            </a:r>
          </a:p>
          <a:p>
            <a:pPr algn="ctr"/>
            <a:r>
              <a:rPr lang="pt-PT" sz="3600" dirty="0" smtClean="0">
                <a:solidFill>
                  <a:schemeClr val="accent2">
                    <a:lumMod val="50000"/>
                  </a:schemeClr>
                </a:solidFill>
              </a:rPr>
              <a:t>2 REGIÕES AUTÓNOMAS</a:t>
            </a:r>
            <a:endParaRPr lang="pt-PT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676400" y="2286000"/>
            <a:ext cx="484632" cy="978408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Picture 6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106679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705600" cy="1162050"/>
          </a:xfrm>
        </p:spPr>
        <p:txBody>
          <a:bodyPr>
            <a:noAutofit/>
          </a:bodyPr>
          <a:lstStyle/>
          <a:p>
            <a:r>
              <a:rPr lang="pt-PT" sz="3200" dirty="0" smtClean="0"/>
              <a:t>NECESSIDADE DE ADAPTAÇÃO DA PLATAFORMA SINOA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924800" cy="40687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PT" sz="4400" b="1" dirty="0" smtClean="0">
                <a:solidFill>
                  <a:srgbClr val="C00000"/>
                </a:solidFill>
                <a:latin typeface="Arial Black" pitchFamily="34" charset="0"/>
              </a:rPr>
              <a:t>FACTORES A PONDERAR:</a:t>
            </a:r>
          </a:p>
          <a:p>
            <a:endParaRPr lang="pt-PT" dirty="0" smtClean="0"/>
          </a:p>
          <a:p>
            <a:r>
              <a:rPr lang="pt-PT" b="1" dirty="0" smtClean="0">
                <a:solidFill>
                  <a:srgbClr val="C00000"/>
                </a:solidFill>
                <a:latin typeface="Arial Black" pitchFamily="34" charset="0"/>
              </a:rPr>
              <a:t>NÃO PAGAMENTO DAS DESPESAS DE DESLOCAÇÃO AOS ADVOGADOS</a:t>
            </a:r>
          </a:p>
          <a:p>
            <a:endParaRPr lang="pt-PT" dirty="0" smtClean="0"/>
          </a:p>
          <a:p>
            <a:r>
              <a:rPr lang="pt-PT" b="1" dirty="0" smtClean="0">
                <a:solidFill>
                  <a:srgbClr val="C00000"/>
                </a:solidFill>
                <a:latin typeface="Arial Black" pitchFamily="34" charset="0"/>
              </a:rPr>
              <a:t>NECESSIDADE DE GARANTIR A PROXIMIDADE AO </a:t>
            </a:r>
            <a:r>
              <a:rPr lang="pt-PT" b="1" dirty="0" smtClean="0">
                <a:solidFill>
                  <a:srgbClr val="C00000"/>
                </a:solidFill>
                <a:latin typeface="Arial Black" pitchFamily="34" charset="0"/>
              </a:rPr>
              <a:t>CIDADÃO</a:t>
            </a:r>
          </a:p>
          <a:p>
            <a:endParaRPr lang="pt-PT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pt-PT" b="1" dirty="0" smtClean="0">
                <a:solidFill>
                  <a:srgbClr val="C00000"/>
                </a:solidFill>
                <a:latin typeface="Arial Black" pitchFamily="34" charset="0"/>
              </a:rPr>
              <a:t>EQUIDADE NA DISTRIBUIÇÃO DAS NOMEAÇÕES </a:t>
            </a:r>
            <a:endParaRPr lang="pt-PT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800" dirty="0" smtClean="0">
                <a:solidFill>
                  <a:srgbClr val="C00000"/>
                </a:solidFill>
              </a:rPr>
              <a:t>EXEMPLO:</a:t>
            </a:r>
            <a:endParaRPr lang="pt-PT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t-PT" b="1" dirty="0" smtClean="0"/>
          </a:p>
          <a:p>
            <a:pPr algn="ctr">
              <a:buNone/>
            </a:pPr>
            <a:r>
              <a:rPr lang="pt-PT" b="1" dirty="0" smtClean="0"/>
              <a:t>Distância entre  Mértola e  Odemira</a:t>
            </a:r>
          </a:p>
          <a:p>
            <a:r>
              <a:rPr lang="pt-PT" dirty="0" smtClean="0"/>
              <a:t>A distância em linha reta entre Mértola e Odemira (ambas no distrito de Beja) é de </a:t>
            </a:r>
            <a:r>
              <a:rPr lang="pt-PT" b="1" dirty="0" smtClean="0"/>
              <a:t>83.32 km</a:t>
            </a:r>
            <a:r>
              <a:rPr lang="pt-PT" dirty="0" smtClean="0"/>
              <a:t>, mas a distância de condução é </a:t>
            </a:r>
            <a:r>
              <a:rPr lang="pt-PT" b="1" dirty="0" smtClean="0"/>
              <a:t>104 km</a:t>
            </a:r>
            <a:r>
              <a:rPr lang="pt-PT" dirty="0" smtClean="0"/>
              <a:t>.</a:t>
            </a:r>
          </a:p>
          <a:p>
            <a:r>
              <a:rPr lang="pt-PT" dirty="0" smtClean="0"/>
              <a:t>Leva </a:t>
            </a:r>
            <a:r>
              <a:rPr lang="pt-PT" b="1" dirty="0" smtClean="0"/>
              <a:t>1 hora 38 min.</a:t>
            </a:r>
            <a:r>
              <a:rPr lang="pt-PT" dirty="0" smtClean="0"/>
              <a:t> para ir de Mértola a Odemira.</a:t>
            </a:r>
          </a:p>
          <a:p>
            <a:pPr>
              <a:buNone/>
            </a:pPr>
            <a:endParaRPr lang="pt-PT" sz="1500" dirty="0" smtClean="0"/>
          </a:p>
          <a:p>
            <a:pPr>
              <a:buNone/>
            </a:pPr>
            <a:r>
              <a:rPr lang="pt-PT" sz="1500" dirty="0" smtClean="0"/>
              <a:t>(Dados do mapa ©2015 Google, Inst. Geogr. Nacional)</a:t>
            </a:r>
            <a:endParaRPr lang="pt-PT" sz="1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pt-PT" sz="2700" b="1" dirty="0" smtClean="0">
              <a:solidFill>
                <a:srgbClr val="FF0000"/>
              </a:solidFill>
            </a:endParaRPr>
          </a:p>
          <a:p>
            <a:r>
              <a:rPr lang="pt-PT" sz="2700" b="1" dirty="0" smtClean="0">
                <a:solidFill>
                  <a:srgbClr val="FF0000"/>
                </a:solidFill>
              </a:rPr>
              <a:t>INEXISTÊNCIA DE TRANSPORTES PÚBLICOS DIRECTOS ENTRE MÉRTOLA E ODEMIRA</a:t>
            </a:r>
          </a:p>
        </p:txBody>
      </p:sp>
      <p:pic>
        <p:nvPicPr>
          <p:cNvPr id="5" name="Picture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562600"/>
            <a:ext cx="106679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OPÇÃO:</a:t>
            </a:r>
            <a:endParaRPr lang="pt-PT" sz="3600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29600" cy="4691063"/>
          </a:xfrm>
        </p:spPr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pPr>
              <a:buFontTx/>
              <a:buChar char="-"/>
            </a:pPr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</a:rPr>
              <a:t>NOMEAÇÃO PARA PROCESSO </a:t>
            </a:r>
            <a:r>
              <a:rPr lang="pt-PT" sz="3600" b="1" dirty="0" smtClean="0">
                <a:solidFill>
                  <a:schemeClr val="accent6">
                    <a:lumMod val="75000"/>
                  </a:schemeClr>
                </a:solidFill>
              </a:rPr>
              <a:t>PASSOU A SER FEITA TENDO EM ATENÇÃO O DOMICÍLIO DO BENEFICIÁRIO</a:t>
            </a:r>
          </a:p>
          <a:p>
            <a:pPr>
              <a:buFontTx/>
              <a:buChar char="-"/>
            </a:pPr>
            <a:endParaRPr lang="pt-P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PT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sz="3600" b="1" u="sng" dirty="0" smtClean="0">
                <a:solidFill>
                  <a:schemeClr val="accent6">
                    <a:lumMod val="75000"/>
                  </a:schemeClr>
                </a:solidFill>
              </a:rPr>
              <a:t>NOMEAÇÃO PARA INSTAURAR ACÇÃO </a:t>
            </a:r>
            <a:r>
              <a:rPr lang="pt-PT" sz="3600" b="1" dirty="0" smtClean="0">
                <a:solidFill>
                  <a:schemeClr val="accent6">
                    <a:lumMod val="75000"/>
                  </a:schemeClr>
                </a:solidFill>
              </a:rPr>
              <a:t>MANTEVE O CRITÉRIO QUE ERA JÁ O DE NOMEAR TENDO EM ATENÇÃO A COINCIDÊNCIA ENTRE O DOMICÍLIO DO BENEFICIÁRIO E O DOMICÍLIO PROFISSIONAL DO ADVOGADO</a:t>
            </a:r>
            <a:endParaRPr lang="pt-PT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10982002_862129497157344_73937806769173532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15200" y="304801"/>
            <a:ext cx="128587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</p:spPr>
        <p:txBody>
          <a:bodyPr>
            <a:normAutofit/>
          </a:bodyPr>
          <a:lstStyle/>
          <a:p>
            <a:r>
              <a:rPr lang="pt-PT" sz="4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Garantias:</a:t>
            </a:r>
            <a:endParaRPr lang="pt-PT" sz="4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848600" cy="4691063"/>
          </a:xfrm>
        </p:spPr>
        <p:txBody>
          <a:bodyPr/>
          <a:lstStyle/>
          <a:p>
            <a:endParaRPr lang="pt-PT" dirty="0" smtClean="0"/>
          </a:p>
          <a:p>
            <a:pPr>
              <a:buFontTx/>
              <a:buChar char="-"/>
            </a:pPr>
            <a:endParaRPr lang="pt-PT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PROXIMIDADE 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ENTRE O </a:t>
            </a: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CIDADÃO E O ADVOGADO</a:t>
            </a:r>
            <a:endParaRPr lang="pt-PT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endParaRPr lang="pt-PT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DISTRIBUIÇÃO EQUITATIVA DOS PROCESSOS PELOS ADVOGADOS INSCRITOS</a:t>
            </a:r>
          </a:p>
          <a:p>
            <a:pPr>
              <a:buFontTx/>
              <a:buChar char="-"/>
            </a:pPr>
            <a:endParaRPr lang="pt-PT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pt-PT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POSSIBILIDADE DO ADVOGADO PEDIR A SUA SUBSTITUIÇÃO</a:t>
            </a:r>
          </a:p>
          <a:p>
            <a:pPr>
              <a:buFontTx/>
              <a:buChar char="-"/>
            </a:pPr>
            <a:endParaRPr lang="pt-PT" sz="2000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Tx/>
              <a:buChar char="-"/>
            </a:pPr>
            <a:endParaRPr lang="pt-PT" sz="20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Content Placeholder 4" descr="10982002_862129497157344_73937806769173532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0" y="5257800"/>
            <a:ext cx="128587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PT" sz="3400" b="1" i="1" dirty="0" smtClean="0"/>
          </a:p>
          <a:p>
            <a:pPr algn="ctr">
              <a:buNone/>
            </a:pPr>
            <a:endParaRPr lang="pt-PT" sz="4000" b="1" i="1" dirty="0" smtClean="0"/>
          </a:p>
          <a:p>
            <a:pPr algn="ctr">
              <a:buNone/>
            </a:pPr>
            <a:r>
              <a:rPr lang="pt-PT" sz="4000" b="1" i="1" dirty="0" smtClean="0"/>
              <a:t>Artigo 20.º</a:t>
            </a:r>
            <a:br>
              <a:rPr lang="pt-PT" sz="4000" b="1" i="1" dirty="0" smtClean="0"/>
            </a:br>
            <a:r>
              <a:rPr lang="pt-PT" sz="4000" b="1" i="1" dirty="0" smtClean="0"/>
              <a:t>Acesso ao direito e tutela jurisdicional efectiva</a:t>
            </a:r>
          </a:p>
          <a:p>
            <a:pPr algn="just">
              <a:buNone/>
            </a:pPr>
            <a:r>
              <a:rPr lang="pt-PT" sz="4000" b="1" i="1" dirty="0" smtClean="0"/>
              <a:t>1. A todos é assegurado o acesso ao direito e aos tribunais para defesa dos seus direitos e interesses legalmente protegidos, não podendo a justiça ser denegada por insuficiência de meios económicos.</a:t>
            </a:r>
          </a:p>
          <a:p>
            <a:pPr algn="just">
              <a:buNone/>
            </a:pPr>
            <a:r>
              <a:rPr lang="pt-PT" sz="4000" b="1" i="1" dirty="0" smtClean="0"/>
              <a:t>2. Todos têm direito, nos termos da lei, à informação e consulta jurídicas, ao patrocínio judiciário e a fazer-se acompanhar por advogado perante qualquer autoridade.</a:t>
            </a:r>
          </a:p>
          <a:p>
            <a:pPr algn="just">
              <a:buNone/>
            </a:pPr>
            <a:r>
              <a:rPr lang="pt-PT" sz="4000" b="1" i="1" dirty="0" smtClean="0"/>
              <a:t>3. A lei define e assegura a adequada protecção do segredo de justiça.</a:t>
            </a:r>
          </a:p>
          <a:p>
            <a:pPr algn="just">
              <a:buNone/>
            </a:pPr>
            <a:r>
              <a:rPr lang="pt-PT" sz="4000" b="1" i="1" dirty="0" smtClean="0"/>
              <a:t>4. Todos têm direito a que uma causa em que intervenham seja objecto de decisão em prazo razoável e mediante processo equitativo.</a:t>
            </a:r>
          </a:p>
          <a:p>
            <a:pPr algn="just">
              <a:buNone/>
            </a:pPr>
            <a:r>
              <a:rPr lang="pt-PT" sz="4000" b="1" i="1" dirty="0" smtClean="0"/>
              <a:t>5. Para defesa dos direitos, liberdades e garantias pessoais, a lei assegura aos cidadãos procedimentos judiciais caracterizados pela celeridade e prioridade, de modo a obter tutela efectiva e em tempo útil contra ameaças ou violações desses direitos.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 descr="11731593_862125883824372_9024290608826062217_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7400" y="5486400"/>
            <a:ext cx="5111750" cy="1107546"/>
          </a:xfrm>
        </p:spPr>
      </p:pic>
      <p:sp>
        <p:nvSpPr>
          <p:cNvPr id="6" name="Rectangle 5"/>
          <p:cNvSpPr/>
          <p:nvPr/>
        </p:nvSpPr>
        <p:spPr>
          <a:xfrm>
            <a:off x="685800" y="17526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60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V JORNADAS IAD</a:t>
            </a:r>
          </a:p>
          <a:p>
            <a:pPr algn="ctr"/>
            <a:r>
              <a:rPr lang="pt-PT" sz="5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Cascais</a:t>
            </a:r>
          </a:p>
          <a:p>
            <a:pPr algn="ctr"/>
            <a:r>
              <a:rPr lang="pt-PT" sz="5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26.09.2015 </a:t>
            </a:r>
            <a:endParaRPr lang="pt-PT" sz="54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163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V JORNADAS IAD   </vt:lpstr>
      <vt:lpstr>Slide 2</vt:lpstr>
      <vt:lpstr>Slide 3</vt:lpstr>
      <vt:lpstr>NECESSIDADE DE ADAPTAÇÃO DA PLATAFORMA SINOA</vt:lpstr>
      <vt:lpstr>EXEMPLO:</vt:lpstr>
      <vt:lpstr>OPÇÃO:</vt:lpstr>
      <vt:lpstr>Garantias: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JORNADA</dc:title>
  <dc:creator>Isabel</dc:creator>
  <cp:lastModifiedBy>Isabel</cp:lastModifiedBy>
  <cp:revision>23</cp:revision>
  <dcterms:created xsi:type="dcterms:W3CDTF">2006-08-16T00:00:00Z</dcterms:created>
  <dcterms:modified xsi:type="dcterms:W3CDTF">2015-09-25T14:19:20Z</dcterms:modified>
</cp:coreProperties>
</file>